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39" r:id="rId2"/>
    <p:sldId id="840" r:id="rId3"/>
    <p:sldId id="841" r:id="rId4"/>
    <p:sldId id="877" r:id="rId5"/>
    <p:sldId id="876" r:id="rId6"/>
    <p:sldId id="859" r:id="rId7"/>
    <p:sldId id="862" r:id="rId8"/>
    <p:sldId id="873" r:id="rId9"/>
    <p:sldId id="860" r:id="rId10"/>
    <p:sldId id="861" r:id="rId11"/>
    <p:sldId id="874" r:id="rId12"/>
    <p:sldId id="863" r:id="rId13"/>
    <p:sldId id="868" r:id="rId14"/>
    <p:sldId id="864" r:id="rId15"/>
    <p:sldId id="866" r:id="rId16"/>
    <p:sldId id="865" r:id="rId17"/>
    <p:sldId id="867" r:id="rId18"/>
    <p:sldId id="875" r:id="rId19"/>
    <p:sldId id="870" r:id="rId20"/>
    <p:sldId id="872" r:id="rId21"/>
    <p:sldId id="871" r:id="rId22"/>
    <p:sldId id="878" r:id="rId23"/>
    <p:sldId id="857" r:id="rId2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7"/>
    <p:restoredTop sz="88561" autoAdjust="0"/>
  </p:normalViewPr>
  <p:slideViewPr>
    <p:cSldViewPr snapToGrid="0" snapToObjects="1">
      <p:cViewPr varScale="1">
        <p:scale>
          <a:sx n="60" d="100"/>
          <a:sy n="6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C9CAD-5FA9-AB4B-99E0-8A2A5A6F2D65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4913F-94ED-3040-A7FE-E0C577EE52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208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CF503-E16D-7444-B616-3CA6FFB37D82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3E16-A88D-1C46-BD20-7523DF56FAA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KHC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66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KHC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4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Gigi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10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Gigi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70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Gigi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68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gigi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4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gigi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34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85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Gigi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E16-A88D-1C46-BD20-7523DF56FAA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2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FD87-A29A-9445-9DA4-BC6E5C1E62A0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50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BA61-F10B-F049-A348-48274ECC5A9E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4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1134-8A60-C343-81C7-EFC9BC506FBB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7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1842BC2-0BA8-EA40-8D47-BBA31F0A360E}" type="datetime1">
              <a:rPr lang="en-US" smtClean="0"/>
              <a:t>1/14/2020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GB"/>
              <a:t>Séminaire « Évaluation des plateformes numériques de participation citoyenne en Tunisie » -Tunis - 15 Janvier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DC222FD-B91B-4E1B-9FC3-B35BAC8DCE9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124075" y="188913"/>
            <a:ext cx="5472261" cy="287337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lIns="72000" tIns="36000" rIns="72000" bIns="36000"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b="0" baseline="0"/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2pPr>
            <a:lvl3pPr marL="27000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54000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en-US" dirty="0"/>
              <a:t>Current Chapter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16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27064E62-1981-1D4C-AE99-C118E34E7D00}" type="datetime1">
              <a:rPr lang="en-US" smtClean="0"/>
              <a:t>1/14/2020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GB"/>
              <a:t>Séminaire « Évaluation des plateformes numériques de participation citoyenne en Tunisie » -Tunis - 15 Janvier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DC222FD-B91B-4E1B-9FC3-B35BAC8DCE9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124075" y="188913"/>
            <a:ext cx="5472261" cy="287337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lIns="72000" tIns="36000" rIns="72000" bIns="36000"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b="0" baseline="0"/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 b="0"/>
            </a:lvl2pPr>
            <a:lvl3pPr marL="270000" indent="0">
              <a:spcBef>
                <a:spcPts val="0"/>
              </a:spcBef>
              <a:spcAft>
                <a:spcPts val="0"/>
              </a:spcAft>
              <a:buNone/>
              <a:defRPr sz="1400" b="0"/>
            </a:lvl3pPr>
            <a:lvl4pPr marL="540000" indent="0">
              <a:spcBef>
                <a:spcPts val="0"/>
              </a:spcBef>
              <a:spcAft>
                <a:spcPts val="0"/>
              </a:spcAft>
              <a:buNone/>
              <a:defRPr sz="1400" b="0"/>
            </a:lvl4pPr>
            <a:lvl5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5pPr>
            <a:lvl6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6pPr>
            <a:lvl7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7pPr>
            <a:lvl8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8pPr>
            <a:lvl9pPr marL="810000" indent="0">
              <a:spcBef>
                <a:spcPts val="0"/>
              </a:spcBef>
              <a:spcAft>
                <a:spcPts val="0"/>
              </a:spcAft>
              <a:buNone/>
              <a:defRPr sz="1400" b="0"/>
            </a:lvl9pPr>
          </a:lstStyle>
          <a:p>
            <a:pPr lvl="0"/>
            <a:r>
              <a:rPr lang="en-US" dirty="0"/>
              <a:t>Current Chapter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31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1094C3-6B27-B24C-952A-258E966ED83A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A756D4C-C4CC-9E49-A52D-8824A144F5D5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3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92DB-E04A-5F45-A1D5-3F9851FDBE93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0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A88CB-B581-2541-A3C4-18B8CF91C8B7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5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FF92-F056-5447-B747-4A6BA1F6F9EB}" type="datetime1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57AF-8DF3-594E-ADA0-061D11604F6F}" type="datetime1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3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886-4149-8849-B7C7-FBBF4B954F5C}" type="datetime1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6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8FE8-B4DA-5449-AF69-F2F0954E4E38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1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9D70-63FD-4E44-BF5C-613867FE749D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6D4C-C4CC-9E49-A52D-8824A144F5D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8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ig Caslon"/>
                <a:cs typeface="Big Caslon"/>
              </a:defRPr>
            </a:lvl1pPr>
          </a:lstStyle>
          <a:p>
            <a:fld id="{D7DCE86F-DBFC-854A-8BA3-958FD0C3EFDD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10481" y="6356350"/>
            <a:ext cx="37017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ig Caslon"/>
                <a:cs typeface="Big Caslon"/>
              </a:defRPr>
            </a:lvl1pPr>
          </a:lstStyle>
          <a:p>
            <a:r>
              <a:rPr lang="en-US"/>
              <a:t>Séminaire « Évaluation des plateformes numériques de participation citoyenne en Tunisie » -Tunis - 15 Janvier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ig Caslon"/>
                <a:cs typeface="Big Caslon"/>
              </a:defRPr>
            </a:lvl1pPr>
          </a:lstStyle>
          <a:p>
            <a:fld id="{AA756D4C-C4CC-9E49-A52D-8824A144F5D5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3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5" r:id="rId13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ig Caslon"/>
          <a:ea typeface="+mj-ea"/>
          <a:cs typeface="Big Caslo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Big Caslon"/>
          <a:ea typeface="+mn-ea"/>
          <a:cs typeface="Big Caslo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Big Caslon"/>
          <a:ea typeface="+mn-ea"/>
          <a:cs typeface="Big Caslo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Big Caslon"/>
          <a:ea typeface="+mn-ea"/>
          <a:cs typeface="Big Caslo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Big Caslon"/>
          <a:ea typeface="+mn-ea"/>
          <a:cs typeface="Big Caslo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Big Caslon"/>
          <a:ea typeface="+mn-ea"/>
          <a:cs typeface="Big Caslo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E36684-6207-C04A-976C-31355CF9D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Évaluation des plateformes numériques de participation citoyenne en Tunisie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3835B58-6CFB-504D-BE48-E432B6C45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Khalil Charfi</a:t>
            </a:r>
          </a:p>
          <a:p>
            <a:r>
              <a:rPr lang="fr-FR" sz="1600">
                <a:latin typeface="Arial" panose="020B0604020202020204" pitchFamily="34" charset="0"/>
                <a:cs typeface="Arial" panose="020B0604020202020204" pitchFamily="34" charset="0"/>
              </a:rPr>
              <a:t>khalil.Charfi@wevioo.com</a:t>
            </a:r>
          </a:p>
          <a:p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Gianluigi Viscusi</a:t>
            </a:r>
          </a:p>
          <a:p>
            <a:r>
              <a:rPr lang="fr-FR" sz="1600" b="1">
                <a:latin typeface="Arial" panose="020B0604020202020204" pitchFamily="34" charset="0"/>
                <a:cs typeface="Arial" panose="020B0604020202020204" pitchFamily="34" charset="0"/>
              </a:rPr>
              <a:t>gianluigi.viscusi@epfl.ch</a:t>
            </a:r>
          </a:p>
        </p:txBody>
      </p:sp>
    </p:spTree>
    <p:extLst>
      <p:ext uri="{BB962C8B-B14F-4D97-AF65-F5344CB8AC3E}">
        <p14:creationId xmlns:p14="http://schemas.microsoft.com/office/powerpoint/2010/main" val="4290800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09902" y="1426774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fr-FR" sz="1550" dirty="0"/>
              <a:t>Un </a:t>
            </a:r>
            <a:r>
              <a:rPr lang="fr-FR" sz="1550" b="1" dirty="0"/>
              <a:t>cadre juridique en cours d’achèvement</a:t>
            </a:r>
            <a:r>
              <a:rPr lang="fr-FR" sz="1550" dirty="0"/>
              <a:t> avec des lacunes quant à l’obligation de la participation citoyenne.</a:t>
            </a:r>
          </a:p>
          <a:p>
            <a:pPr lvl="0"/>
            <a:r>
              <a:rPr lang="fr-FR" sz="1550" dirty="0"/>
              <a:t>Des expériences pas encore concluantes de bout en bout avec un </a:t>
            </a:r>
            <a:r>
              <a:rPr lang="fr-FR" sz="1550" b="1" dirty="0"/>
              <a:t>faible volume d’interactions</a:t>
            </a:r>
            <a:r>
              <a:rPr lang="fr-FR" sz="1550" dirty="0"/>
              <a:t> et un </a:t>
            </a:r>
            <a:r>
              <a:rPr lang="fr-FR" sz="1550" b="1" dirty="0"/>
              <a:t>risque d’essoufflement </a:t>
            </a:r>
            <a:r>
              <a:rPr lang="fr-FR" sz="1550" dirty="0"/>
              <a:t>pour les projets pilotes. </a:t>
            </a:r>
          </a:p>
          <a:p>
            <a:pPr lvl="0"/>
            <a:r>
              <a:rPr lang="fr-FR" sz="1550" b="1" dirty="0"/>
              <a:t>Connaissance limitée des plateformes </a:t>
            </a:r>
            <a:r>
              <a:rPr lang="fr-FR" sz="1550" dirty="0"/>
              <a:t>et peu de communication autour des plateformes.</a:t>
            </a:r>
          </a:p>
          <a:p>
            <a:pPr lvl="0"/>
            <a:r>
              <a:rPr lang="fr-FR" sz="1550" b="1" dirty="0"/>
              <a:t>Absence d’une vision cohérente des différentes plateformes </a:t>
            </a:r>
            <a:r>
              <a:rPr lang="fr-FR" sz="1550" dirty="0"/>
              <a:t>et des autres aspects de la e-participation.  </a:t>
            </a:r>
          </a:p>
          <a:p>
            <a:pPr lvl="0"/>
            <a:r>
              <a:rPr lang="fr-FR" sz="1550" b="1" dirty="0"/>
              <a:t>Plusieurs intervenants </a:t>
            </a:r>
            <a:r>
              <a:rPr lang="fr-FR" sz="1550" dirty="0"/>
              <a:t>gouvernementaux, de la société civile et des partenaires internationaux et plusieurs plateformes avec des redondances d’actions et des prérogatives non clairement spécifiées en termes de e-participation. </a:t>
            </a:r>
          </a:p>
          <a:p>
            <a:pPr lvl="0"/>
            <a:r>
              <a:rPr lang="fr-FR" sz="1550" dirty="0"/>
              <a:t>Une </a:t>
            </a:r>
            <a:r>
              <a:rPr lang="fr-FR" sz="1550" b="1" dirty="0"/>
              <a:t>gouvernance des plateformes </a:t>
            </a:r>
            <a:r>
              <a:rPr lang="fr-FR" sz="1550" dirty="0"/>
              <a:t>qui n’est pas encore en place.</a:t>
            </a:r>
          </a:p>
          <a:p>
            <a:pPr lvl="0"/>
            <a:r>
              <a:rPr lang="fr-FR" sz="1550" dirty="0"/>
              <a:t>Un </a:t>
            </a:r>
            <a:r>
              <a:rPr lang="fr-FR" sz="1550" b="1" dirty="0"/>
              <a:t>leadership au niveau des processus métiers </a:t>
            </a:r>
            <a:r>
              <a:rPr lang="fr-FR" sz="1550" dirty="0"/>
              <a:t>qui tarde à s’affirmer. </a:t>
            </a:r>
          </a:p>
          <a:p>
            <a:pPr lvl="0"/>
            <a:r>
              <a:rPr lang="fr-FR" sz="1550" dirty="0"/>
              <a:t>Absence d’une </a:t>
            </a:r>
            <a:r>
              <a:rPr lang="fr-FR" sz="1550" b="1" dirty="0"/>
              <a:t>architecture technique globale </a:t>
            </a:r>
            <a:r>
              <a:rPr lang="fr-FR" sz="1550" dirty="0"/>
              <a:t>qui favorise l’ouverture et la réutilisation des composants.</a:t>
            </a:r>
          </a:p>
          <a:p>
            <a:pPr lvl="0"/>
            <a:r>
              <a:rPr lang="fr-FR" sz="1550" dirty="0"/>
              <a:t>Une grande </a:t>
            </a:r>
            <a:r>
              <a:rPr lang="fr-FR" sz="1550" b="1" dirty="0"/>
              <a:t>dépendance de Facebook </a:t>
            </a:r>
            <a:r>
              <a:rPr lang="fr-FR" sz="1550" dirty="0"/>
              <a:t>en matière de participation citoyenne. </a:t>
            </a:r>
          </a:p>
          <a:p>
            <a:pPr lvl="0"/>
            <a:r>
              <a:rPr lang="fr-FR" sz="1550" dirty="0"/>
              <a:t>Une </a:t>
            </a:r>
            <a:r>
              <a:rPr lang="fr-FR" sz="1550" b="1" dirty="0"/>
              <a:t>orientation des sites vers l’administration </a:t>
            </a:r>
            <a:r>
              <a:rPr lang="fr-FR" sz="1550" dirty="0"/>
              <a:t>et plus que vers le citoyen.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2309153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E36684-6207-C04A-976C-31355CF9D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Recommandations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3835B58-6CFB-504D-BE48-E432B6C45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Générales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6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Cinq axes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4327"/>
            <a:ext cx="8229600" cy="4061836"/>
          </a:xfrm>
        </p:spPr>
        <p:txBody>
          <a:bodyPr/>
          <a:lstStyle/>
          <a:p>
            <a:r>
              <a:rPr lang="fr-FR" dirty="0"/>
              <a:t>Engagement</a:t>
            </a:r>
          </a:p>
          <a:p>
            <a:r>
              <a:rPr lang="fr-FR" dirty="0"/>
              <a:t>Gouvernance</a:t>
            </a:r>
          </a:p>
          <a:p>
            <a:r>
              <a:rPr lang="fr-FR" dirty="0"/>
              <a:t>Organisation</a:t>
            </a:r>
          </a:p>
          <a:p>
            <a:r>
              <a:rPr lang="fr-FR" dirty="0"/>
              <a:t>Services</a:t>
            </a:r>
          </a:p>
          <a:p>
            <a:r>
              <a:rPr lang="fr-FR" dirty="0"/>
              <a:t>Infrastructure et Systèmes d’information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127465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Recommandations - Engagement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9755"/>
            <a:ext cx="8229600" cy="494659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1950" dirty="0"/>
              <a:t>travailler sur la </a:t>
            </a:r>
            <a:r>
              <a:rPr lang="fr-FR" sz="1950" b="1" dirty="0"/>
              <a:t>satisfaction dans l’usage </a:t>
            </a:r>
            <a:r>
              <a:rPr lang="fr-FR" sz="1950" dirty="0"/>
              <a:t>des portails et sur la démonstration de </a:t>
            </a:r>
            <a:r>
              <a:rPr lang="fr-FR" sz="1950" b="1" dirty="0"/>
              <a:t>l’engagement des décideurs politiques</a:t>
            </a:r>
            <a:r>
              <a:rPr lang="fr-FR" sz="1950" dirty="0"/>
              <a:t> avec des </a:t>
            </a:r>
            <a:r>
              <a:rPr lang="fr-FR" sz="1950" b="1" dirty="0"/>
              <a:t>appels à contribution ciblés </a:t>
            </a:r>
            <a:r>
              <a:rPr lang="fr-FR" sz="1950" dirty="0"/>
              <a:t>et bien </a:t>
            </a:r>
            <a:r>
              <a:rPr lang="fr-FR" sz="1950" b="1" dirty="0"/>
              <a:t>suivi</a:t>
            </a:r>
            <a:r>
              <a:rPr lang="fr-FR" sz="1950" dirty="0"/>
              <a:t> en termes de satisfaction d’usage.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50" dirty="0"/>
              <a:t>augmenter la </a:t>
            </a:r>
            <a:r>
              <a:rPr lang="fr-FR" sz="1950" b="1" dirty="0"/>
              <a:t>confiance des citoyens</a:t>
            </a:r>
            <a:r>
              <a:rPr lang="fr-FR" sz="1950" i="1" dirty="0"/>
              <a:t>,</a:t>
            </a:r>
            <a:r>
              <a:rPr lang="fr-FR" sz="1950" dirty="0"/>
              <a:t> mais aussi leur </a:t>
            </a:r>
            <a:r>
              <a:rPr lang="fr-FR" sz="1950" b="1" dirty="0"/>
              <a:t>sentiment de développement individuel </a:t>
            </a:r>
            <a:r>
              <a:rPr lang="fr-FR" sz="1950" dirty="0"/>
              <a:t>lié à la perception d’influencer les décisions politiques à travers l’e-participation.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50" dirty="0"/>
              <a:t>développer la </a:t>
            </a:r>
            <a:r>
              <a:rPr lang="fr-FR" sz="1950" b="1" dirty="0"/>
              <a:t>production d’idées </a:t>
            </a:r>
            <a:r>
              <a:rPr lang="fr-FR" sz="1950" dirty="0"/>
              <a:t>et de solutions en adoptant, un modèle de « </a:t>
            </a:r>
            <a:r>
              <a:rPr lang="fr-FR" sz="1950" dirty="0" err="1"/>
              <a:t>crowdsourcing</a:t>
            </a:r>
            <a:r>
              <a:rPr lang="fr-FR" sz="1950" dirty="0"/>
              <a:t> » pour le portail national d’e-participation.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50" dirty="0"/>
              <a:t>augmenter la </a:t>
            </a:r>
            <a:r>
              <a:rPr lang="fr-FR" sz="1950" b="1" dirty="0"/>
              <a:t>communication institutionnelle </a:t>
            </a:r>
            <a:r>
              <a:rPr lang="fr-FR" sz="1950" dirty="0"/>
              <a:t>en promouvant chaque consultation parmi les groupes et communautés des citoyens concernés.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50" dirty="0"/>
              <a:t>multiplier les </a:t>
            </a:r>
            <a:r>
              <a:rPr lang="fr-FR" sz="1950" b="1" dirty="0"/>
              <a:t>points de contacts et d’engagement </a:t>
            </a:r>
            <a:r>
              <a:rPr lang="fr-FR" sz="1950" dirty="0"/>
              <a:t>avec le partage du backoffice avec des applications mobiles et des sites web tiers.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36877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Recommandations - Gouvernance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fr-FR" sz="2400" b="1" dirty="0"/>
              <a:t>Renforcer le rôle de veille actuel </a:t>
            </a:r>
            <a:r>
              <a:rPr lang="fr-FR" sz="2400" dirty="0"/>
              <a:t>de l’UAE par un rôle réel de leadership.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400" dirty="0"/>
              <a:t>Adopter </a:t>
            </a:r>
            <a:r>
              <a:rPr lang="fr-FR" sz="2400" b="1" dirty="0"/>
              <a:t>une approche plus centralisée </a:t>
            </a:r>
            <a:r>
              <a:rPr lang="fr-FR" sz="2400" dirty="0"/>
              <a:t>au niveau de la Présidence du Gouvernement ou un conseil de Ministères choisis, avec des pouvoirs de décisions, de gestion du budget, de coordination, et d’approbation des projets.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400" b="1" dirty="0"/>
              <a:t>Orienter le cadre juridique </a:t>
            </a:r>
            <a:r>
              <a:rPr lang="fr-FR" sz="2400" dirty="0"/>
              <a:t>afin de supporter une définition claire des rôles, et un </a:t>
            </a:r>
            <a:r>
              <a:rPr lang="fr-FR" sz="2400" b="1" dirty="0"/>
              <a:t>modèle de gouvernance unique </a:t>
            </a:r>
            <a:r>
              <a:rPr lang="fr-FR" sz="2400" dirty="0"/>
              <a:t>(à choisir, par exemple, parmi un modèle centralisé ou distribué).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400" b="1" dirty="0"/>
              <a:t>Renforcer la collaboration et la coordination </a:t>
            </a:r>
            <a:r>
              <a:rPr lang="fr-FR" sz="2400" dirty="0"/>
              <a:t>entre les différents intervenants gouvernementaux (UAE, DGRPA, cellules de communication, BCRC, MTCEN, etc.).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400" b="1" dirty="0"/>
              <a:t>Impliquer aussi des partenaires de la société civile </a:t>
            </a:r>
            <a:r>
              <a:rPr lang="fr-FR" sz="2400" dirty="0"/>
              <a:t>à travers des actions visant à prévoir l’évolution continue des besoins et des usages.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500" b="1" dirty="0"/>
              <a:t>Mettre en cohérence les projets </a:t>
            </a:r>
            <a:r>
              <a:rPr lang="fr-FR" sz="2500" dirty="0"/>
              <a:t>avec la coopération internationale relative à la e-participation.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500" b="1" dirty="0"/>
              <a:t>Orienter les appuis sur certains cas pilotes</a:t>
            </a:r>
            <a:r>
              <a:rPr lang="fr-FR" sz="2500" dirty="0"/>
              <a:t> et les réussir, avant d’élargir le périmètre.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2500" dirty="0"/>
              <a:t>Définir des critères et les </a:t>
            </a:r>
            <a:r>
              <a:rPr lang="fr-FR" sz="2500" b="1" dirty="0"/>
              <a:t>indicateurs de performances </a:t>
            </a:r>
            <a:r>
              <a:rPr lang="fr-FR" sz="2500" dirty="0"/>
              <a:t>et les moyens de les atteindre.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145788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Recommandations - 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127" y="1142995"/>
            <a:ext cx="8894618" cy="4525963"/>
          </a:xfrm>
        </p:spPr>
        <p:txBody>
          <a:bodyPr>
            <a:noAutofit/>
          </a:bodyPr>
          <a:lstStyle/>
          <a:p>
            <a:r>
              <a:rPr lang="fr-FR" sz="1600" b="1" dirty="0"/>
              <a:t>Gérer le changement et les résistances </a:t>
            </a:r>
            <a:r>
              <a:rPr lang="fr-FR" sz="1600" dirty="0"/>
              <a:t>qui existent et qui freinent l’utilisation des plateformes.</a:t>
            </a:r>
          </a:p>
          <a:p>
            <a:r>
              <a:rPr lang="fr-FR" sz="1600" b="1" dirty="0"/>
              <a:t>Travailler sur la communication</a:t>
            </a:r>
            <a:r>
              <a:rPr lang="fr-FR" sz="1600" b="1" i="1" dirty="0"/>
              <a:t> </a:t>
            </a:r>
            <a:r>
              <a:rPr lang="fr-FR" sz="1600" dirty="0"/>
              <a:t>en incitant les</a:t>
            </a:r>
            <a:r>
              <a:rPr lang="fr-FR" sz="1600" i="1" dirty="0"/>
              <a:t> </a:t>
            </a:r>
            <a:r>
              <a:rPr lang="fr-FR" sz="1600" dirty="0"/>
              <a:t>dirigeants gouvernementaux à renforcer des </a:t>
            </a:r>
            <a:r>
              <a:rPr lang="fr-FR" sz="1600" b="1" dirty="0"/>
              <a:t>capacités de gestion</a:t>
            </a:r>
            <a:r>
              <a:rPr lang="fr-FR" sz="1600" dirty="0"/>
              <a:t> des agences gouvernementales pour coordonner et permettre l'intégration, le partage et le transfert d'informations et de connaissances.</a:t>
            </a:r>
          </a:p>
          <a:p>
            <a:r>
              <a:rPr lang="fr-FR" sz="1600" b="1" dirty="0"/>
              <a:t>Revoir les processus existants </a:t>
            </a:r>
            <a:r>
              <a:rPr lang="fr-FR" sz="1600" dirty="0"/>
              <a:t>à la lumière de l’utilisation de la e-participation.</a:t>
            </a:r>
          </a:p>
          <a:p>
            <a:r>
              <a:rPr lang="fr-FR" sz="1600" b="1" dirty="0"/>
              <a:t>Revoir les approches actuelles</a:t>
            </a:r>
            <a:r>
              <a:rPr lang="fr-FR" sz="1600" dirty="0"/>
              <a:t>, guidées par la technique, pour qu’elles soient </a:t>
            </a:r>
            <a:r>
              <a:rPr lang="fr-FR" sz="1600" b="1" dirty="0"/>
              <a:t>portées par les métiers</a:t>
            </a:r>
            <a:r>
              <a:rPr lang="fr-FR" sz="1600" dirty="0"/>
              <a:t>.</a:t>
            </a:r>
          </a:p>
          <a:p>
            <a:r>
              <a:rPr lang="fr-FR" sz="1600" dirty="0"/>
              <a:t>Adopter une approche de </a:t>
            </a:r>
            <a:r>
              <a:rPr lang="fr-FR" sz="1600" b="1" dirty="0"/>
              <a:t>sensibilisation/formation/motivation des intervenants </a:t>
            </a:r>
            <a:r>
              <a:rPr lang="fr-FR" sz="1600" dirty="0"/>
              <a:t>de la fonction publique: </a:t>
            </a:r>
          </a:p>
          <a:p>
            <a:pPr lvl="1"/>
            <a:r>
              <a:rPr lang="fr-FR" sz="1600" dirty="0"/>
              <a:t>identification et l’engagement du personnel avec un profil de « passeurs de frontières » (« </a:t>
            </a:r>
            <a:r>
              <a:rPr lang="fr-FR" sz="1600" i="1" dirty="0" err="1"/>
              <a:t>boundary</a:t>
            </a:r>
            <a:r>
              <a:rPr lang="fr-FR" sz="1600" i="1" dirty="0"/>
              <a:t> </a:t>
            </a:r>
            <a:r>
              <a:rPr lang="fr-FR" sz="1600" i="1" dirty="0" err="1"/>
              <a:t>spanning</a:t>
            </a:r>
            <a:r>
              <a:rPr lang="fr-FR" sz="1600" i="1" dirty="0"/>
              <a:t> </a:t>
            </a:r>
            <a:r>
              <a:rPr lang="fr-FR" sz="1600" dirty="0"/>
              <a:t>»); </a:t>
            </a:r>
          </a:p>
          <a:p>
            <a:pPr lvl="1"/>
            <a:r>
              <a:rPr lang="fr-FR" sz="1600" dirty="0"/>
              <a:t>animation d’un réseau de correspondants dans les Ministères; </a:t>
            </a:r>
          </a:p>
          <a:p>
            <a:pPr lvl="1"/>
            <a:r>
              <a:rPr lang="fr-FR" sz="1600" dirty="0"/>
              <a:t>ciblage des jeunes fonctionnaires qui ont la culture digitale pour créer des communautés de responsables de la participation électronique.</a:t>
            </a:r>
          </a:p>
          <a:p>
            <a:r>
              <a:rPr lang="fr-FR" sz="1600" b="1" dirty="0"/>
              <a:t>Séparation entre le rôle stratégique de développement </a:t>
            </a:r>
            <a:r>
              <a:rPr lang="fr-FR" sz="1600" dirty="0"/>
              <a:t>de la participation électronique, </a:t>
            </a:r>
            <a:r>
              <a:rPr lang="fr-FR" sz="1600" b="1" dirty="0"/>
              <a:t>et le rôle d’opérateur de plateforme</a:t>
            </a:r>
            <a:r>
              <a:rPr lang="fr-FR" sz="1600" dirty="0"/>
              <a:t>.</a:t>
            </a:r>
            <a:r>
              <a:rPr lang="fr-FR" sz="1600" b="1" dirty="0"/>
              <a:t> </a:t>
            </a:r>
          </a:p>
          <a:p>
            <a:r>
              <a:rPr lang="fr-FR" sz="1600" dirty="0"/>
              <a:t>Prévoir des </a:t>
            </a:r>
            <a:r>
              <a:rPr lang="fr-FR" sz="1600" b="1" dirty="0"/>
              <a:t>compétences avancées</a:t>
            </a:r>
            <a:r>
              <a:rPr lang="fr-FR" sz="1600" dirty="0"/>
              <a:t> dans l’administration publique, sinon des unités dédiées de « data-</a:t>
            </a:r>
            <a:r>
              <a:rPr lang="fr-FR" sz="1600" dirty="0" err="1"/>
              <a:t>scientist</a:t>
            </a:r>
            <a:r>
              <a:rPr lang="fr-FR" sz="1600" dirty="0"/>
              <a:t> » et de « digital </a:t>
            </a:r>
            <a:r>
              <a:rPr lang="fr-FR" sz="1600" dirty="0" err="1"/>
              <a:t>strategist</a:t>
            </a:r>
            <a:r>
              <a:rPr lang="fr-FR" sz="1600" dirty="0"/>
              <a:t> ».</a:t>
            </a:r>
          </a:p>
          <a:p>
            <a:endParaRPr lang="fr-FR" sz="1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6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- Services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1900" dirty="0"/>
              <a:t>Mettre en œuvre </a:t>
            </a:r>
            <a:r>
              <a:rPr lang="fr-FR" sz="1900" b="1" dirty="0"/>
              <a:t>une approche de services structurée et évolutive</a:t>
            </a:r>
            <a:r>
              <a:rPr lang="fr-FR" sz="1900" dirty="0"/>
              <a:t> afin de bénéficier des avancées technologiques régulières.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00" dirty="0"/>
              <a:t>Avoir des </a:t>
            </a:r>
            <a:r>
              <a:rPr lang="fr-FR" sz="1900" b="1" dirty="0"/>
              <a:t>moteurs de services (back-end) centralisés </a:t>
            </a:r>
            <a:r>
              <a:rPr lang="fr-FR" sz="1900" dirty="0"/>
              <a:t>afin de recueillir l’ensemble des interactions avec les citoyens et </a:t>
            </a:r>
            <a:r>
              <a:rPr lang="fr-FR" sz="1900" b="1" dirty="0"/>
              <a:t>de pouvoir les analyser et les recouper.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00" b="1" dirty="0"/>
              <a:t>Rendre disponibles ces moteurs </a:t>
            </a:r>
            <a:r>
              <a:rPr lang="fr-FR" sz="1900" dirty="0"/>
              <a:t>aux</a:t>
            </a:r>
            <a:r>
              <a:rPr lang="fr-FR" sz="1900" b="1" dirty="0"/>
              <a:t> </a:t>
            </a:r>
            <a:r>
              <a:rPr lang="fr-FR" sz="1900" dirty="0"/>
              <a:t>plateformes de e-participations dédiées, et </a:t>
            </a:r>
            <a:r>
              <a:rPr lang="fr-FR" sz="1900" b="1" dirty="0"/>
              <a:t>aux différents portails gouvernementaux</a:t>
            </a:r>
            <a:r>
              <a:rPr lang="fr-FR" sz="19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900" dirty="0"/>
              <a:t>Les </a:t>
            </a:r>
            <a:r>
              <a:rPr lang="fr-FR" sz="1900" b="1" dirty="0"/>
              <a:t>premiers services </a:t>
            </a:r>
            <a:r>
              <a:rPr lang="fr-FR" sz="1900" dirty="0"/>
              <a:t>pourraient être:</a:t>
            </a:r>
          </a:p>
          <a:p>
            <a:pPr lvl="2" algn="just"/>
            <a:r>
              <a:rPr lang="fr-FR" sz="1900" dirty="0"/>
              <a:t>Les commentaires par rapport aux nouveaux textes réglementaires</a:t>
            </a:r>
          </a:p>
          <a:p>
            <a:pPr lvl="2" algn="just"/>
            <a:r>
              <a:rPr lang="fr-FR" sz="1900" dirty="0"/>
              <a:t>La soumission d’idées au gouvernement</a:t>
            </a:r>
          </a:p>
          <a:p>
            <a:pPr lvl="2" algn="just"/>
            <a:r>
              <a:rPr lang="fr-FR" sz="1900" dirty="0"/>
              <a:t>Les forums de discussions</a:t>
            </a:r>
          </a:p>
          <a:p>
            <a:pPr lvl="2" algn="just"/>
            <a:r>
              <a:rPr lang="fr-FR" sz="1900" dirty="0"/>
              <a:t>L’organisation de pétitions</a:t>
            </a:r>
          </a:p>
          <a:p>
            <a:pPr lvl="1" algn="just"/>
            <a:endParaRPr lang="fr-FR" sz="19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286865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Recommandations - Infrastructure et système d’information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Adopter un </a:t>
            </a:r>
            <a:r>
              <a:rPr lang="fr-FR" sz="2400" b="1" dirty="0"/>
              <a:t>concept élargi d’infrastructure </a:t>
            </a:r>
            <a:r>
              <a:rPr lang="fr-FR" sz="2400" dirty="0"/>
              <a:t>en </a:t>
            </a:r>
            <a:r>
              <a:rPr lang="fr-FR" sz="2400" b="1" dirty="0"/>
              <a:t>intégrant les systèmes de bases</a:t>
            </a:r>
            <a:r>
              <a:rPr lang="fr-FR" sz="2400" dirty="0"/>
              <a:t>: authentification, SSO, workflow, Interopérabilité.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Adopter des </a:t>
            </a:r>
            <a:r>
              <a:rPr lang="fr-FR" sz="2400" b="1" dirty="0"/>
              <a:t>directives communes d’architecture </a:t>
            </a:r>
            <a:r>
              <a:rPr lang="fr-FR" sz="2400" dirty="0"/>
              <a:t>applicative de l’administration.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Ne pas négliger la </a:t>
            </a:r>
            <a:r>
              <a:rPr lang="fr-FR" sz="2400" b="1" dirty="0"/>
              <a:t>maintenance</a:t>
            </a:r>
            <a:r>
              <a:rPr lang="fr-FR" sz="2400" dirty="0"/>
              <a:t> et les </a:t>
            </a:r>
            <a:r>
              <a:rPr lang="fr-FR" sz="2400" b="1" dirty="0"/>
              <a:t>évolutions des plateformes</a:t>
            </a:r>
            <a:r>
              <a:rPr lang="fr-FR" sz="2400" dirty="0"/>
              <a:t>, au même tire que le développement, l’hébergement et l’exploitation.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Adopter une </a:t>
            </a:r>
            <a:r>
              <a:rPr lang="fr-FR" sz="2400" b="1" dirty="0"/>
              <a:t>architecture ouverte orientée aux services </a:t>
            </a:r>
            <a:r>
              <a:rPr lang="fr-FR" sz="2400" dirty="0"/>
              <a:t>SOA et des technologies ouvertes (open source).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Avoir un </a:t>
            </a:r>
            <a:r>
              <a:rPr lang="fr-FR" sz="2400" b="1" dirty="0"/>
              <a:t>environnement d’hébergement « cloud </a:t>
            </a:r>
            <a:r>
              <a:rPr lang="fr-FR" sz="2400" b="1" dirty="0" err="1"/>
              <a:t>ready</a:t>
            </a:r>
            <a:r>
              <a:rPr lang="fr-FR" sz="2400" b="1" dirty="0"/>
              <a:t> » </a:t>
            </a:r>
            <a:r>
              <a:rPr lang="fr-FR" sz="2400" dirty="0"/>
              <a:t>pour gérer les fluctuations d’accès.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213576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E36684-6207-C04A-976C-31355CF9D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Recommandations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3835B58-6CFB-504D-BE48-E432B6C45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Plateformes gouvernementales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702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Recommandations: E-people.tn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sz="2000" dirty="0"/>
              <a:t>Concentrer le rôle de la plateforme sur la </a:t>
            </a:r>
            <a:r>
              <a:rPr lang="fr-FR" sz="2000" b="1" dirty="0"/>
              <a:t>médiation</a:t>
            </a:r>
            <a:r>
              <a:rPr lang="fr-FR" sz="2000" dirty="0"/>
              <a:t>.</a:t>
            </a:r>
          </a:p>
          <a:p>
            <a:pPr lvl="0" algn="just"/>
            <a:r>
              <a:rPr lang="fr-FR" sz="2000" b="1" dirty="0"/>
              <a:t>Étendre l’utilisation </a:t>
            </a:r>
            <a:r>
              <a:rPr lang="fr-FR" sz="2000" dirty="0"/>
              <a:t>au plus grand nombre d’administrations.</a:t>
            </a:r>
          </a:p>
          <a:p>
            <a:pPr lvl="0" algn="just"/>
            <a:r>
              <a:rPr lang="fr-FR" sz="2000" dirty="0"/>
              <a:t>Étoffer l’</a:t>
            </a:r>
            <a:r>
              <a:rPr lang="fr-FR" sz="2000" b="1" dirty="0"/>
              <a:t>équipe du backoffice </a:t>
            </a:r>
            <a:r>
              <a:rPr lang="fr-FR" sz="2000" dirty="0"/>
              <a:t>afin d’ouvrir les autres </a:t>
            </a:r>
            <a:r>
              <a:rPr lang="fr-FR" sz="2000" b="1" dirty="0"/>
              <a:t>fonctionnalités non encore exploitées</a:t>
            </a:r>
            <a:r>
              <a:rPr lang="fr-FR" sz="2000" dirty="0"/>
              <a:t>.</a:t>
            </a:r>
          </a:p>
          <a:p>
            <a:pPr lvl="0" algn="just"/>
            <a:r>
              <a:rPr lang="fr-FR" sz="2000" b="1" dirty="0"/>
              <a:t>Intégrer la plateforme</a:t>
            </a:r>
            <a:r>
              <a:rPr lang="fr-FR" sz="2000" dirty="0"/>
              <a:t> dans une </a:t>
            </a:r>
            <a:r>
              <a:rPr lang="fr-FR" sz="2000" b="1" dirty="0"/>
              <a:t>infrastructure gouvernementale globale</a:t>
            </a:r>
            <a:r>
              <a:rPr lang="fr-FR" sz="2000" dirty="0"/>
              <a:t> notamment pour la gestion du courrier.</a:t>
            </a:r>
          </a:p>
          <a:p>
            <a:pPr lvl="0" algn="just"/>
            <a:r>
              <a:rPr lang="fr-FR" sz="2000" b="1" dirty="0"/>
              <a:t>Ouvrir la plateforme </a:t>
            </a:r>
            <a:r>
              <a:rPr lang="fr-FR" sz="2000" dirty="0"/>
              <a:t>via des </a:t>
            </a:r>
            <a:r>
              <a:rPr lang="fr-FR" sz="2000" b="1" dirty="0"/>
              <a:t>APIs</a:t>
            </a:r>
            <a:r>
              <a:rPr lang="fr-FR" sz="2000" dirty="0"/>
              <a:t> utilisables par d’autres applications/portails.</a:t>
            </a:r>
          </a:p>
          <a:p>
            <a:pPr lvl="0" algn="just"/>
            <a:r>
              <a:rPr lang="fr-FR" sz="2000" dirty="0"/>
              <a:t>Développer le nombre d’utilisateurs en lançant une </a:t>
            </a:r>
            <a:r>
              <a:rPr lang="fr-FR" sz="2000" b="1" dirty="0"/>
              <a:t>campagne de communication</a:t>
            </a:r>
            <a:r>
              <a:rPr lang="fr-FR" sz="2000" dirty="0"/>
              <a:t>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53087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3E6F-DEB0-7248-AE49-6BB5A2D3A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Contexte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191B-F70E-8842-9BF5-E9E0836DD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/>
              <a:t>La Tunisie depuis 2016 s’est dotée de la stratégie nationale de l’administration électronique et gouvernement ouvert « </a:t>
            </a:r>
            <a:r>
              <a:rPr lang="fr-FR" dirty="0" err="1"/>
              <a:t>Smartgov</a:t>
            </a:r>
            <a:r>
              <a:rPr lang="fr-FR" dirty="0"/>
              <a:t> 2020 ».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Il y a un plan d’action qui a une vision « une administration ouverte aux citoyens »  actuellement en phase d’implémentation, qui présente plusieurs projets dans l’objectif d’instaurer et promouvoir la participation citoyenne.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Ces projets sont inscrits au niveau de l’orientation N°7 mises en place d’un cadre de participation citoyenne favorisant la démocratie participative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F3415-C6F9-E848-B5C1-13F414C6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6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/>
              <a:t>Recommandations: Legislation.tn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2000" dirty="0"/>
              <a:t>Se concentrer sur la </a:t>
            </a:r>
            <a:r>
              <a:rPr lang="fr-FR" sz="2000" b="1" dirty="0"/>
              <a:t>nouvelle plateforme </a:t>
            </a:r>
            <a:r>
              <a:rPr lang="fr-FR" sz="2000" dirty="0"/>
              <a:t>qui va être développée.</a:t>
            </a:r>
          </a:p>
          <a:p>
            <a:pPr lvl="0"/>
            <a:r>
              <a:rPr lang="fr-FR" sz="2000" dirty="0"/>
              <a:t>Offrir les </a:t>
            </a:r>
            <a:r>
              <a:rPr lang="fr-FR" sz="2000" b="1" dirty="0"/>
              <a:t>services de e-consultation </a:t>
            </a:r>
            <a:r>
              <a:rPr lang="fr-FR" sz="2000" dirty="0"/>
              <a:t>dans cette nouvelle plateforme où il y aura les informations juridiques. </a:t>
            </a:r>
          </a:p>
          <a:p>
            <a:pPr lvl="0"/>
            <a:r>
              <a:rPr lang="fr-FR" sz="2000" dirty="0"/>
              <a:t>S’appuyer sur un </a:t>
            </a:r>
            <a:r>
              <a:rPr lang="fr-FR" sz="2000" b="1" dirty="0"/>
              <a:t>moteur centralisé et ouvert</a:t>
            </a:r>
            <a:r>
              <a:rPr lang="fr-FR" sz="2000" dirty="0"/>
              <a:t> de e-consultation.</a:t>
            </a:r>
          </a:p>
          <a:p>
            <a:pPr lvl="0"/>
            <a:r>
              <a:rPr lang="fr-FR" sz="2000" dirty="0"/>
              <a:t>Mettre en valeur la </a:t>
            </a:r>
            <a:r>
              <a:rPr lang="fr-FR" sz="2000" b="1" dirty="0"/>
              <a:t>participation des citoyens</a:t>
            </a:r>
            <a:r>
              <a:rPr lang="fr-FR" sz="2000" dirty="0"/>
              <a:t> et des OSC en publiant aussi le suivi des avis. </a:t>
            </a:r>
          </a:p>
          <a:p>
            <a:pPr lvl="0"/>
            <a:r>
              <a:rPr lang="fr-FR" sz="2000" b="1" dirty="0"/>
              <a:t>Faire le lien des projets de textes </a:t>
            </a:r>
            <a:r>
              <a:rPr lang="fr-FR" sz="2000" dirty="0"/>
              <a:t>avec la plateforme de l’ARP pour suivre l’avancement et l’adoption.</a:t>
            </a:r>
          </a:p>
          <a:p>
            <a:pPr lvl="0"/>
            <a:r>
              <a:rPr lang="fr-FR" sz="2000" dirty="0"/>
              <a:t>Réviser la </a:t>
            </a:r>
            <a:r>
              <a:rPr lang="fr-FR" sz="2000" b="1" dirty="0"/>
              <a:t>navigation du site</a:t>
            </a:r>
            <a:r>
              <a:rPr lang="fr-FR" sz="2000" dirty="0"/>
              <a:t> et l’</a:t>
            </a:r>
            <a:r>
              <a:rPr lang="fr-FR" sz="2000" b="1" dirty="0"/>
              <a:t>architecture des contenus</a:t>
            </a:r>
            <a:r>
              <a:rPr lang="fr-FR" sz="2000" dirty="0"/>
              <a:t>.</a:t>
            </a:r>
          </a:p>
          <a:p>
            <a:endParaRPr lang="en-US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226410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/>
              <a:t>Recommandations: </a:t>
            </a:r>
            <a:br>
              <a:rPr lang="fr-FR" dirty="0"/>
            </a:br>
            <a:r>
              <a:rPr lang="fr-FR" dirty="0"/>
              <a:t>E-</a:t>
            </a:r>
            <a:r>
              <a:rPr lang="fr-FR" dirty="0" err="1"/>
              <a:t>participation.tn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20000"/>
              </a:lnSpc>
            </a:pPr>
            <a:r>
              <a:rPr lang="fr-FR" sz="1550" b="1" dirty="0"/>
              <a:t>Transformer le portail en un « hub »</a:t>
            </a:r>
            <a:r>
              <a:rPr lang="fr-FR" sz="1550" dirty="0"/>
              <a:t>, où les citoyens peuvent aussi accéder aux pages Facebook des administrations publiques et aux plateformes de la société civile.</a:t>
            </a:r>
          </a:p>
          <a:p>
            <a:pPr lvl="0" algn="just">
              <a:lnSpc>
                <a:spcPct val="120000"/>
              </a:lnSpc>
            </a:pPr>
            <a:r>
              <a:rPr lang="fr-FR" sz="1550" dirty="0"/>
              <a:t>Convenir avec les associations et les communautés de la société civile des </a:t>
            </a:r>
            <a:r>
              <a:rPr lang="fr-FR" sz="1550" b="1" dirty="0"/>
              <a:t>critères partagés</a:t>
            </a:r>
            <a:r>
              <a:rPr lang="fr-FR" sz="1550" dirty="0"/>
              <a:t> pour être insérés dans le hub.</a:t>
            </a:r>
          </a:p>
          <a:p>
            <a:pPr lvl="0" algn="just">
              <a:lnSpc>
                <a:spcPct val="120000"/>
              </a:lnSpc>
            </a:pPr>
            <a:r>
              <a:rPr lang="fr-FR" sz="1550" b="1" dirty="0"/>
              <a:t>Améliorer l’architecture des contenus</a:t>
            </a:r>
            <a:r>
              <a:rPr lang="fr-FR" sz="1550" dirty="0"/>
              <a:t>, des </a:t>
            </a:r>
            <a:r>
              <a:rPr lang="fr-FR" sz="1550" b="1" dirty="0"/>
              <a:t>workflows de navigation </a:t>
            </a:r>
            <a:r>
              <a:rPr lang="fr-FR" sz="1550" dirty="0"/>
              <a:t>et la </a:t>
            </a:r>
            <a:r>
              <a:rPr lang="fr-FR" sz="1550" b="1" dirty="0"/>
              <a:t>cohérence d’étiquetage</a:t>
            </a:r>
            <a:r>
              <a:rPr lang="fr-FR" sz="1550" dirty="0"/>
              <a:t> des sections du portail pour le rendre plus accessible, facile à utiliser et à comprendre par les citoyens.</a:t>
            </a:r>
          </a:p>
          <a:p>
            <a:pPr lvl="0" algn="just">
              <a:lnSpc>
                <a:spcPct val="120000"/>
              </a:lnSpc>
            </a:pPr>
            <a:r>
              <a:rPr lang="fr-FR" sz="1550" b="1" dirty="0"/>
              <a:t>Développer la section « E-idées » </a:t>
            </a:r>
            <a:r>
              <a:rPr lang="fr-FR" sz="1550" dirty="0"/>
              <a:t>comme point d’accès pour la </a:t>
            </a:r>
            <a:r>
              <a:rPr lang="fr-FR" sz="1550" b="1" dirty="0"/>
              <a:t>compétition d’idées et propositions </a:t>
            </a:r>
            <a:r>
              <a:rPr lang="fr-FR" sz="1550" dirty="0"/>
              <a:t>avec une approche orientée vers l’« approvisionnement par la foule » (</a:t>
            </a:r>
            <a:r>
              <a:rPr lang="fr-FR" sz="1550" i="1" dirty="0" err="1"/>
              <a:t>crowdsourcing</a:t>
            </a:r>
            <a:r>
              <a:rPr lang="fr-FR" sz="1550" dirty="0"/>
              <a:t>).</a:t>
            </a:r>
          </a:p>
          <a:p>
            <a:pPr lvl="0" algn="just">
              <a:lnSpc>
                <a:spcPct val="120000"/>
              </a:lnSpc>
            </a:pPr>
            <a:r>
              <a:rPr lang="fr-FR" sz="1550" dirty="0"/>
              <a:t>Connecter le portail à une </a:t>
            </a:r>
            <a:r>
              <a:rPr lang="fr-FR" sz="1550" b="1" dirty="0"/>
              <a:t>communication intensive de ses activités </a:t>
            </a:r>
            <a:r>
              <a:rPr lang="fr-FR" sz="1550" dirty="0"/>
              <a:t>par exemple en créant un </a:t>
            </a:r>
            <a:r>
              <a:rPr lang="fr-FR" sz="1550" b="1" dirty="0"/>
              <a:t>grand évènement national sur la e-participation</a:t>
            </a:r>
            <a:r>
              <a:rPr lang="fr-FR" sz="1550" dirty="0"/>
              <a:t>.</a:t>
            </a:r>
          </a:p>
          <a:p>
            <a:pPr lvl="0" algn="just">
              <a:lnSpc>
                <a:spcPct val="120000"/>
              </a:lnSpc>
            </a:pPr>
            <a:r>
              <a:rPr lang="fr-FR" sz="1550" b="1" dirty="0"/>
              <a:t>Augmenter les ressources humaines et techniques dédiées </a:t>
            </a:r>
            <a:r>
              <a:rPr lang="fr-FR" sz="1550" dirty="0"/>
              <a:t>au portail et au développement / gestion des initiatives.</a:t>
            </a:r>
          </a:p>
          <a:p>
            <a:pPr algn="just">
              <a:lnSpc>
                <a:spcPct val="120000"/>
              </a:lnSpc>
            </a:pPr>
            <a:endParaRPr lang="en-US" sz="155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37544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Recommandations:</a:t>
            </a:r>
            <a:br>
              <a:rPr lang="fr-FR" dirty="0"/>
            </a:br>
            <a:r>
              <a:rPr lang="fr-FR" dirty="0"/>
              <a:t>Architecture Générale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30165" y="132430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11" y="1560780"/>
            <a:ext cx="8166538" cy="461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186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8D50-1B0A-D949-B036-D7F88A0C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Évolution de la stratégie </a:t>
            </a:r>
            <a:br>
              <a:rPr lang="fr-FR" dirty="0"/>
            </a:br>
            <a:r>
              <a:rPr lang="fr-FR" dirty="0"/>
              <a:t>d’e-Participation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9289B-895C-2740-8680-C380CA895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Big Caslon Medium" panose="02000603090000020003" pitchFamily="2" charset="-79"/>
                <a:cs typeface="Big Caslon Medium" panose="02000603090000020003" pitchFamily="2" charset="-79"/>
              </a:rPr>
              <a:t>Séminaire « Évaluation des plateformes numériques de participation citoyenne en Tunisie » -Tunis - 15 Janvier 2020</a:t>
            </a: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54CF37E5-7B9F-024A-9617-C8C8FE80BD86}"/>
              </a:ext>
            </a:extLst>
          </p:cNvPr>
          <p:cNvCxnSpPr>
            <a:stCxn id="18" idx="0"/>
            <a:endCxn id="19" idx="1"/>
          </p:cNvCxnSpPr>
          <p:nvPr/>
        </p:nvCxnSpPr>
        <p:spPr>
          <a:xfrm rot="16200000" flipH="1">
            <a:off x="4511685" y="3240541"/>
            <a:ext cx="197854" cy="1668689"/>
          </a:xfrm>
          <a:prstGeom prst="bentConnector4">
            <a:avLst>
              <a:gd name="adj1" fmla="val -385515"/>
              <a:gd name="adj2" fmla="val 525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87F69C0-28C9-2749-A313-CD23AF4638B0}"/>
              </a:ext>
            </a:extLst>
          </p:cNvPr>
          <p:cNvGrpSpPr/>
          <p:nvPr/>
        </p:nvGrpSpPr>
        <p:grpSpPr>
          <a:xfrm>
            <a:off x="887239" y="1601841"/>
            <a:ext cx="5949171" cy="4779624"/>
            <a:chOff x="887239" y="1601841"/>
            <a:chExt cx="5949171" cy="477962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CF8B5FB-A059-B84A-B7DD-FEAFD5C47804}"/>
                </a:ext>
              </a:extLst>
            </p:cNvPr>
            <p:cNvGrpSpPr/>
            <p:nvPr/>
          </p:nvGrpSpPr>
          <p:grpSpPr>
            <a:xfrm>
              <a:off x="2765342" y="1601841"/>
              <a:ext cx="4071068" cy="4026250"/>
              <a:chOff x="2529840" y="1447800"/>
              <a:chExt cx="4320000" cy="432000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6ED8DA3-1622-A64B-8E62-E0FA3D1A4A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29840" y="1447800"/>
                <a:ext cx="2160000" cy="216000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Big Caslon Medium" panose="02000603090000020003" pitchFamily="2" charset="-79"/>
                    <a:cs typeface="Big Caslon Medium" panose="02000603090000020003" pitchFamily="2" charset="-79"/>
                  </a:rPr>
                  <a:t>Combinée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A96D4B8-F2FA-E948-816B-139142E159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89840" y="1447800"/>
                <a:ext cx="2160000" cy="216000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Big Caslon Medium" panose="02000603090000020003" pitchFamily="2" charset="-79"/>
                    <a:cs typeface="Big Caslon Medium" panose="02000603090000020003" pitchFamily="2" charset="-79"/>
                  </a:rPr>
                  <a:t>Consolidée  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D70590A-1BCC-744C-BE49-9B3ADB93E5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29840" y="3607800"/>
                <a:ext cx="2160000" cy="216000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Big Caslon Medium" panose="02000603090000020003" pitchFamily="2" charset="-79"/>
                    <a:cs typeface="Big Caslon Medium" panose="02000603090000020003" pitchFamily="2" charset="-79"/>
                  </a:rPr>
                  <a:t>Isolée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2AFCB51-A054-E949-91E0-2481DE51AA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89840" y="3607800"/>
                <a:ext cx="2160000" cy="216000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latin typeface="Big Caslon Medium" panose="02000603090000020003" pitchFamily="2" charset="-79"/>
                    <a:cs typeface="Big Caslon Medium" panose="02000603090000020003" pitchFamily="2" charset="-79"/>
                  </a:rPr>
                  <a:t>Intégrée</a:t>
                </a:r>
              </a:p>
            </p:txBody>
          </p:sp>
        </p:grp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451534D-F39B-5045-9DAC-E34DCF5A94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0509" y="1601841"/>
              <a:ext cx="0" cy="42182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02208F1-FF76-8C4D-8D18-45479B80A466}"/>
                </a:ext>
              </a:extLst>
            </p:cNvPr>
            <p:cNvCxnSpPr>
              <a:cxnSpLocks/>
            </p:cNvCxnSpPr>
            <p:nvPr/>
          </p:nvCxnSpPr>
          <p:spPr>
            <a:xfrm>
              <a:off x="2370509" y="5820112"/>
              <a:ext cx="446590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C0B86D9-90D3-B147-9A3E-96745EF0146D}"/>
                </a:ext>
              </a:extLst>
            </p:cNvPr>
            <p:cNvSpPr txBox="1"/>
            <p:nvPr/>
          </p:nvSpPr>
          <p:spPr>
            <a:xfrm>
              <a:off x="887239" y="2746521"/>
              <a:ext cx="1467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Big Caslon Medium" panose="02000603090000020003" pitchFamily="2" charset="-79"/>
                  <a:cs typeface="Big Caslon Medium" panose="02000603090000020003" pitchFamily="2" charset="-79"/>
                </a:rPr>
                <a:t>Coordination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FC0D700-5919-C54E-925C-22D9E0C052B8}"/>
                </a:ext>
              </a:extLst>
            </p:cNvPr>
            <p:cNvSpPr txBox="1"/>
            <p:nvPr/>
          </p:nvSpPr>
          <p:spPr>
            <a:xfrm>
              <a:off x="4226804" y="6012133"/>
              <a:ext cx="1253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Big Caslon Medium" panose="02000603090000020003" pitchFamily="2" charset="-79"/>
                  <a:cs typeface="Big Caslon Medium" panose="02000603090000020003" pitchFamily="2" charset="-79"/>
                </a:rPr>
                <a:t>Integration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DB903E0-0DE4-854F-8AF8-141B65472A56}"/>
              </a:ext>
            </a:extLst>
          </p:cNvPr>
          <p:cNvSpPr txBox="1"/>
          <p:nvPr/>
        </p:nvSpPr>
        <p:spPr>
          <a:xfrm>
            <a:off x="3475544" y="3975958"/>
            <a:ext cx="6014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2019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ED3605-E322-7A49-BA1F-E62812475FE9}"/>
              </a:ext>
            </a:extLst>
          </p:cNvPr>
          <p:cNvSpPr txBox="1"/>
          <p:nvPr/>
        </p:nvSpPr>
        <p:spPr>
          <a:xfrm>
            <a:off x="5444957" y="3989146"/>
            <a:ext cx="6335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2020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C413BC-89A7-A146-92D2-4E5A30AF62A4}"/>
              </a:ext>
            </a:extLst>
          </p:cNvPr>
          <p:cNvSpPr txBox="1"/>
          <p:nvPr/>
        </p:nvSpPr>
        <p:spPr>
          <a:xfrm>
            <a:off x="3475544" y="2918143"/>
            <a:ext cx="63350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2020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81732C-D3E8-9947-B407-644BEDB9F2D5}"/>
              </a:ext>
            </a:extLst>
          </p:cNvPr>
          <p:cNvSpPr txBox="1"/>
          <p:nvPr/>
        </p:nvSpPr>
        <p:spPr>
          <a:xfrm>
            <a:off x="5472737" y="2918143"/>
            <a:ext cx="5838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2021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F17B96-9DF8-844A-8C4B-DFFA21649000}"/>
              </a:ext>
            </a:extLst>
          </p:cNvPr>
          <p:cNvCxnSpPr>
            <a:stCxn id="19" idx="0"/>
            <a:endCxn id="21" idx="2"/>
          </p:cNvCxnSpPr>
          <p:nvPr/>
        </p:nvCxnSpPr>
        <p:spPr>
          <a:xfrm flipV="1">
            <a:off x="5761711" y="3287475"/>
            <a:ext cx="2933" cy="7016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2874433-DFD9-6648-840E-86032F9E9B9A}"/>
              </a:ext>
            </a:extLst>
          </p:cNvPr>
          <p:cNvCxnSpPr>
            <a:cxnSpLocks/>
          </p:cNvCxnSpPr>
          <p:nvPr/>
        </p:nvCxnSpPr>
        <p:spPr>
          <a:xfrm flipV="1">
            <a:off x="4076991" y="4260340"/>
            <a:ext cx="1367965" cy="3427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44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82140-2363-7C45-9D57-D106053EC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36B06-DB4D-0244-BCB1-B57FFBCA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D2E220-7984-6D40-8339-4DFCD90FDE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14" y="1323472"/>
            <a:ext cx="495397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8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77BC-2405-6C45-AB96-376705D75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OECD: </a:t>
            </a:r>
            <a:r>
              <a:rPr lang="en-US" dirty="0" err="1"/>
              <a:t>Niveaux</a:t>
            </a:r>
            <a:r>
              <a:rPr lang="en-US" dirty="0"/>
              <a:t> de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16CCA-3813-F54E-8C07-9F20C849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sz="1600" b="1" dirty="0"/>
              <a:t>Information</a:t>
            </a:r>
            <a:endParaRPr lang="en-US" sz="1600" dirty="0"/>
          </a:p>
          <a:p>
            <a:pPr lvl="1" algn="just"/>
            <a:r>
              <a:rPr lang="fr-FR" sz="1400" dirty="0"/>
              <a:t>Mettre l’information et les données à la disposition des autres parties</a:t>
            </a:r>
            <a:endParaRPr lang="en-US" sz="1400" dirty="0"/>
          </a:p>
          <a:p>
            <a:pPr lvl="1" algn="just"/>
            <a:r>
              <a:rPr lang="fr-FR" sz="1400" dirty="0"/>
              <a:t>Mieux informer et sensibiliser certains publics sur des sujets spécifiques</a:t>
            </a:r>
            <a:endParaRPr lang="en-US" sz="1400" dirty="0"/>
          </a:p>
          <a:p>
            <a:pPr lvl="1" algn="just"/>
            <a:r>
              <a:rPr lang="fr-FR" sz="1400" dirty="0"/>
              <a:t>Encourager les acteurs à se sentir concernés et à agir</a:t>
            </a:r>
            <a:endParaRPr lang="en-US" sz="1400" dirty="0"/>
          </a:p>
          <a:p>
            <a:pPr lvl="0" algn="just"/>
            <a:endParaRPr lang="fr-FR" sz="1600" b="1" dirty="0"/>
          </a:p>
          <a:p>
            <a:pPr lvl="0" algn="just"/>
            <a:r>
              <a:rPr lang="fr-FR" sz="1600" b="1" dirty="0"/>
              <a:t>Consultation</a:t>
            </a:r>
            <a:endParaRPr lang="en-US" sz="1600" dirty="0"/>
          </a:p>
          <a:p>
            <a:pPr lvl="1" algn="just"/>
            <a:r>
              <a:rPr lang="fr-FR" sz="1400" dirty="0"/>
              <a:t>Rassembler les commentaires, les impressions, l’information et l’expérience des acteurs impliqués</a:t>
            </a:r>
            <a:endParaRPr lang="en-US" sz="1400" dirty="0"/>
          </a:p>
          <a:p>
            <a:pPr lvl="1" algn="just"/>
            <a:r>
              <a:rPr lang="fr-FR" sz="1400" dirty="0"/>
              <a:t>Sans obligation de tenir compte de l’avis des acteurs dans la décision finale </a:t>
            </a:r>
            <a:endParaRPr lang="en-US" sz="1400" dirty="0"/>
          </a:p>
          <a:p>
            <a:pPr marL="0" indent="0" algn="just">
              <a:buNone/>
            </a:pPr>
            <a:r>
              <a:rPr lang="fr-FR" sz="1600" dirty="0"/>
              <a:t> </a:t>
            </a:r>
            <a:endParaRPr lang="en-US" sz="1600" dirty="0"/>
          </a:p>
          <a:p>
            <a:pPr lvl="0" algn="just"/>
            <a:r>
              <a:rPr lang="fr-FR" sz="1600" b="1" dirty="0"/>
              <a:t>Association</a:t>
            </a:r>
            <a:endParaRPr lang="en-US" sz="1600" dirty="0"/>
          </a:p>
          <a:p>
            <a:pPr lvl="1" algn="just"/>
            <a:r>
              <a:rPr lang="fr-FR" sz="1400" dirty="0"/>
              <a:t>Donner la possibilité de participer aux processus politiques </a:t>
            </a:r>
            <a:endParaRPr lang="en-US" sz="1400" dirty="0"/>
          </a:p>
          <a:p>
            <a:pPr lvl="1" algn="just"/>
            <a:r>
              <a:rPr lang="fr-FR" sz="1400" dirty="0"/>
              <a:t>Il peut mener les participants à influencer les décisions </a:t>
            </a:r>
            <a:endParaRPr lang="en-US" sz="1400" dirty="0"/>
          </a:p>
          <a:p>
            <a:pPr lvl="1" algn="just"/>
            <a:r>
              <a:rPr lang="fr-FR" sz="1400" dirty="0"/>
              <a:t>Il peut intégrer des éléments de codécision / coproduction ; il y a un équilibre des pouvoirs entre les acteurs impliqués</a:t>
            </a:r>
            <a:endParaRPr lang="en-US" sz="1400" dirty="0"/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B5CE-AE53-8B49-9926-AC511869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8A8BA3-4D8F-0E4D-BF3C-FE1D54C2F1C2}"/>
              </a:ext>
            </a:extLst>
          </p:cNvPr>
          <p:cNvSpPr/>
          <p:nvPr/>
        </p:nvSpPr>
        <p:spPr>
          <a:xfrm>
            <a:off x="1014413" y="5825758"/>
            <a:ext cx="767238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Source: OCDE (2017)« Gouvernement ouvert, Contexte mondial et perspectives, 2017» (p. 203)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794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78B2B-49E6-EC45-8435-12E6F8A9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Niveaux et domaines de l’e-participation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63A5-5E17-3B45-8CC0-EEF30C1C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« Évaluation des plateformes numériques de participation citoyenne en Tunisie » -Tunis - 15 Janvier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A9F33C-0BF5-4243-B494-10941DFEF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776188"/>
              </p:ext>
            </p:extLst>
          </p:nvPr>
        </p:nvGraphicFramePr>
        <p:xfrm>
          <a:off x="718014" y="1743075"/>
          <a:ext cx="7686675" cy="39014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61659">
                  <a:extLst>
                    <a:ext uri="{9D8B030D-6E8A-4147-A177-3AD203B41FA5}">
                      <a16:colId xmlns:a16="http://schemas.microsoft.com/office/drawing/2014/main" val="1967288306"/>
                    </a:ext>
                  </a:extLst>
                </a:gridCol>
                <a:gridCol w="2562508">
                  <a:extLst>
                    <a:ext uri="{9D8B030D-6E8A-4147-A177-3AD203B41FA5}">
                      <a16:colId xmlns:a16="http://schemas.microsoft.com/office/drawing/2014/main" val="1233343759"/>
                    </a:ext>
                  </a:extLst>
                </a:gridCol>
                <a:gridCol w="2562508">
                  <a:extLst>
                    <a:ext uri="{9D8B030D-6E8A-4147-A177-3AD203B41FA5}">
                      <a16:colId xmlns:a16="http://schemas.microsoft.com/office/drawing/2014/main" val="1073985016"/>
                    </a:ext>
                  </a:extLst>
                </a:gridCol>
              </a:tblGrid>
              <a:tr h="223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e-Information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e-Consultation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e-Association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899516"/>
                  </a:ext>
                </a:extLst>
              </a:tr>
              <a:tr h="246206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fr-FR" sz="1600" b="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Accès à l’information </a:t>
                      </a:r>
                      <a:endParaRPr lang="en-US" sz="1600" b="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Culture politique</a:t>
                      </a:r>
                      <a:endParaRPr lang="en-US" sz="1600" b="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Éducation citoyenne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…</a:t>
                      </a:r>
                      <a:endParaRPr lang="en-US" sz="16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fr-FR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Délibérations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Dialogue entre citoyens ou avec le gouvernement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Enquêtes et sondages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Médiation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Préparation/rédaction des lois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Processus politique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Services administratifs électroniques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Vote et propagande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…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endParaRPr lang="fr-FR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Activisme/ Campagnes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Aménagement des territoires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Création de communauté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Environnements de collaboration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Inclusion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Outils de communautés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Journalisme citoyen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…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324212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2D9FC87-33F8-5047-8344-34127AE5662B}"/>
              </a:ext>
            </a:extLst>
          </p:cNvPr>
          <p:cNvSpPr/>
          <p:nvPr/>
        </p:nvSpPr>
        <p:spPr>
          <a:xfrm>
            <a:off x="685295" y="5792683"/>
            <a:ext cx="767238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Adapté de Macintosh (2004), </a:t>
            </a:r>
            <a:r>
              <a:rPr lang="fr-FR" sz="105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Tambouris</a:t>
            </a:r>
            <a:r>
              <a:rPr lang="fr-FR" sz="105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al. (2007), </a:t>
            </a:r>
            <a:r>
              <a:rPr lang="fr-FR" sz="105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Grönlund</a:t>
            </a:r>
            <a:r>
              <a:rPr lang="fr-FR" sz="105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(2009), Smith et al. (2011), </a:t>
            </a:r>
            <a:r>
              <a:rPr lang="fr-FR" sz="105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Wirtz</a:t>
            </a:r>
            <a:r>
              <a:rPr lang="fr-FR" sz="105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al. (2018). </a:t>
            </a:r>
          </a:p>
          <a:p>
            <a:pPr algn="ctr"/>
            <a:endParaRPr lang="en-US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3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CD171-953A-9244-9E65-8E173549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Classement (United Nations E-Government Survey 2018)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0E410-9927-144D-8270-53BCFC3E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0A3D1B-FD80-654E-84FC-8CC89F903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0237"/>
            <a:ext cx="4721256" cy="37568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B98A47-5A11-964B-951E-4638AC2A5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" y="2399506"/>
            <a:ext cx="8143875" cy="3257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425B68-B89C-594E-9FF3-715CA0CD64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5221" y="1799034"/>
            <a:ext cx="1728160" cy="445849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5A9599-2EEB-B642-8576-6620AC9F3A83}"/>
              </a:ext>
            </a:extLst>
          </p:cNvPr>
          <p:cNvSpPr/>
          <p:nvPr/>
        </p:nvSpPr>
        <p:spPr>
          <a:xfrm>
            <a:off x="6235221" y="2777924"/>
            <a:ext cx="1728160" cy="10936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CD171-953A-9244-9E65-8E173549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Revue de cas à l’international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Danemark</a:t>
            </a:r>
          </a:p>
          <a:p>
            <a:r>
              <a:rPr lang="fr-FR" dirty="0"/>
              <a:t>Finlande</a:t>
            </a:r>
          </a:p>
          <a:p>
            <a:r>
              <a:rPr lang="fr-FR" dirty="0"/>
              <a:t>France</a:t>
            </a:r>
          </a:p>
          <a:p>
            <a:r>
              <a:rPr lang="fr-FR" dirty="0"/>
              <a:t>Union Européenne</a:t>
            </a:r>
          </a:p>
          <a:p>
            <a:r>
              <a:rPr lang="fr-FR" dirty="0"/>
              <a:t>Ile du </a:t>
            </a:r>
            <a:r>
              <a:rPr lang="fr-FR" dirty="0" err="1"/>
              <a:t>Gran</a:t>
            </a:r>
            <a:r>
              <a:rPr lang="fr-FR" dirty="0"/>
              <a:t> </a:t>
            </a:r>
            <a:r>
              <a:rPr lang="fr-FR" dirty="0" err="1"/>
              <a:t>Canaria</a:t>
            </a:r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0E410-9927-144D-8270-53BCFC3E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133198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E36684-6207-C04A-976C-31355CF9D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Revue forces et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défis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63835B58-6CFB-504D-BE48-E432B6C45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8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Forces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09902" y="1426774"/>
            <a:ext cx="8505498" cy="4525963"/>
          </a:xfrm>
        </p:spPr>
        <p:txBody>
          <a:bodyPr>
            <a:noAutofit/>
          </a:bodyPr>
          <a:lstStyle/>
          <a:p>
            <a:pPr lvl="0"/>
            <a:r>
              <a:rPr lang="fr-FR" sz="1550" dirty="0"/>
              <a:t>La conscience de plusieurs acteurs de </a:t>
            </a:r>
            <a:r>
              <a:rPr lang="fr-FR" sz="1550" b="1" dirty="0"/>
              <a:t>l’importance des nouvelles technologies </a:t>
            </a:r>
            <a:r>
              <a:rPr lang="fr-FR" sz="1550" dirty="0"/>
              <a:t>et de leur impact sur </a:t>
            </a:r>
            <a:r>
              <a:rPr lang="fr-FR" sz="1550" b="1" dirty="0"/>
              <a:t>la façon de communiquer avec les citoyens</a:t>
            </a:r>
            <a:r>
              <a:rPr lang="fr-FR" sz="1550" dirty="0"/>
              <a:t>.</a:t>
            </a:r>
          </a:p>
          <a:p>
            <a:pPr lvl="0"/>
            <a:r>
              <a:rPr lang="fr-FR" sz="1550" dirty="0"/>
              <a:t>L’existence d’un </a:t>
            </a:r>
            <a:r>
              <a:rPr lang="fr-FR" sz="1550" b="1" dirty="0"/>
              <a:t>volet du programme Smart </a:t>
            </a:r>
            <a:r>
              <a:rPr lang="fr-FR" sz="1550" b="1" dirty="0" err="1"/>
              <a:t>Tunisia</a:t>
            </a:r>
            <a:r>
              <a:rPr lang="fr-FR" sz="1550" b="1" dirty="0"/>
              <a:t> </a:t>
            </a:r>
            <a:r>
              <a:rPr lang="fr-FR" sz="1550" dirty="0"/>
              <a:t>dédié à la e-participation.</a:t>
            </a:r>
          </a:p>
          <a:p>
            <a:pPr lvl="0"/>
            <a:r>
              <a:rPr lang="fr-FR" sz="1550" dirty="0"/>
              <a:t>L’existence d’</a:t>
            </a:r>
            <a:r>
              <a:rPr lang="fr-FR" sz="1550" b="1" dirty="0"/>
              <a:t>expériences pilotes</a:t>
            </a:r>
            <a:r>
              <a:rPr lang="fr-FR" sz="1550" dirty="0"/>
              <a:t> qui permettent d’avoir du recul par rapport aux projets de e-participation. </a:t>
            </a:r>
          </a:p>
          <a:p>
            <a:pPr lvl="0"/>
            <a:r>
              <a:rPr lang="fr-FR" sz="1550" dirty="0"/>
              <a:t>L’existence de </a:t>
            </a:r>
            <a:r>
              <a:rPr lang="fr-FR" sz="1550" b="1" dirty="0"/>
              <a:t>plateformes techniques </a:t>
            </a:r>
            <a:r>
              <a:rPr lang="fr-FR" sz="1550" dirty="0"/>
              <a:t>pour accueillir les expériences de e-participation.</a:t>
            </a:r>
          </a:p>
          <a:p>
            <a:pPr lvl="0"/>
            <a:r>
              <a:rPr lang="fr-FR" sz="1550" dirty="0"/>
              <a:t>Existence de </a:t>
            </a:r>
            <a:r>
              <a:rPr lang="fr-FR" sz="1550" b="1" dirty="0"/>
              <a:t>textes législatifs </a:t>
            </a:r>
            <a:r>
              <a:rPr lang="fr-FR" sz="1550" dirty="0"/>
              <a:t>qui imposent un engagement électronique des citoyens (Code des collectivités locales, décret légilation.tn, etc.).</a:t>
            </a:r>
          </a:p>
          <a:p>
            <a:pPr lvl="0"/>
            <a:r>
              <a:rPr lang="fr-FR" sz="1550" dirty="0"/>
              <a:t>Présence d’</a:t>
            </a:r>
            <a:r>
              <a:rPr lang="fr-FR" sz="1550" b="1" dirty="0"/>
              <a:t>organismes techniques</a:t>
            </a:r>
            <a:r>
              <a:rPr lang="fr-FR" sz="1550" dirty="0"/>
              <a:t> qui supportent les aspects techniques des projets (comme le CNI et d’autres).</a:t>
            </a:r>
          </a:p>
          <a:p>
            <a:pPr lvl="0"/>
            <a:r>
              <a:rPr lang="fr-FR" sz="1550" dirty="0"/>
              <a:t>Une </a:t>
            </a:r>
            <a:r>
              <a:rPr lang="fr-FR" sz="1550" b="1" dirty="0"/>
              <a:t>utilisation forte des réseaux sociaux </a:t>
            </a:r>
            <a:r>
              <a:rPr lang="fr-FR" sz="1550" dirty="0"/>
              <a:t>(en particulier Facebook) pour l’interaction avec les citoyens.</a:t>
            </a:r>
          </a:p>
          <a:p>
            <a:pPr lvl="0"/>
            <a:r>
              <a:rPr lang="fr-FR" sz="1550" dirty="0"/>
              <a:t>Un </a:t>
            </a:r>
            <a:r>
              <a:rPr lang="fr-FR" sz="1550" b="1" dirty="0"/>
              <a:t>accès à internet </a:t>
            </a:r>
            <a:r>
              <a:rPr lang="fr-FR" sz="1550" dirty="0"/>
              <a:t>important.</a:t>
            </a:r>
          </a:p>
          <a:p>
            <a:pPr lvl="0"/>
            <a:r>
              <a:rPr lang="fr-FR" sz="1550" dirty="0"/>
              <a:t>La présence de partenaires et </a:t>
            </a:r>
            <a:r>
              <a:rPr lang="fr-FR" sz="1550" b="1" dirty="0"/>
              <a:t>bailleurs internationaux </a:t>
            </a:r>
            <a:r>
              <a:rPr lang="fr-FR" sz="1550" dirty="0"/>
              <a:t>disposés à appuyer la e-participation.</a:t>
            </a:r>
          </a:p>
          <a:p>
            <a:pPr lvl="0"/>
            <a:r>
              <a:rPr lang="fr-FR" sz="1550" dirty="0"/>
              <a:t>Une </a:t>
            </a:r>
            <a:r>
              <a:rPr lang="fr-FR" sz="1550" b="1" dirty="0"/>
              <a:t>structure de suivi </a:t>
            </a:r>
            <a:r>
              <a:rPr lang="fr-FR" sz="1550" dirty="0"/>
              <a:t>tel que l’UAE.</a:t>
            </a:r>
          </a:p>
          <a:p>
            <a:r>
              <a:rPr lang="fr-FR" sz="1550" dirty="0"/>
              <a:t>La </a:t>
            </a:r>
            <a:r>
              <a:rPr lang="fr-FR" sz="1550" b="1" dirty="0"/>
              <a:t>vitalité de la société civile </a:t>
            </a:r>
            <a:r>
              <a:rPr lang="fr-FR" sz="1550" dirty="0"/>
              <a:t>et des citoyens à participer en ligne.</a:t>
            </a:r>
            <a:endParaRPr lang="en-US" sz="155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Séminaire « Évaluation des plateformes numériques de participation citoyenne en Tunisie » -Tunis - 15 Janvier 2020</a:t>
            </a:r>
          </a:p>
        </p:txBody>
      </p:sp>
    </p:spTree>
    <p:extLst>
      <p:ext uri="{BB962C8B-B14F-4D97-AF65-F5344CB8AC3E}">
        <p14:creationId xmlns:p14="http://schemas.microsoft.com/office/powerpoint/2010/main" val="2668699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11424</TotalTime>
  <Words>1624</Words>
  <Application>Microsoft Office PowerPoint</Application>
  <PresentationFormat>Affichage à l'écran (4:3)</PresentationFormat>
  <Paragraphs>210</Paragraphs>
  <Slides>23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Arial</vt:lpstr>
      <vt:lpstr>Big Caslon</vt:lpstr>
      <vt:lpstr>Big Caslon Medium</vt:lpstr>
      <vt:lpstr>Calibri</vt:lpstr>
      <vt:lpstr>Symbol</vt:lpstr>
      <vt:lpstr>Times New Roman</vt:lpstr>
      <vt:lpstr>Office Theme</vt:lpstr>
      <vt:lpstr>Évaluation des plateformes numériques de participation citoyenne en Tunisie</vt:lpstr>
      <vt:lpstr>Contexte</vt:lpstr>
      <vt:lpstr>Méthode</vt:lpstr>
      <vt:lpstr>OECD: Niveaux de Participation</vt:lpstr>
      <vt:lpstr>Niveaux et domaines de l’e-participation</vt:lpstr>
      <vt:lpstr>Classement (United Nations E-Government Survey 2018)</vt:lpstr>
      <vt:lpstr>Revue de cas à l’international</vt:lpstr>
      <vt:lpstr>Revue forces et défis</vt:lpstr>
      <vt:lpstr>Forces</vt:lpstr>
      <vt:lpstr>Défis</vt:lpstr>
      <vt:lpstr>Recommandations</vt:lpstr>
      <vt:lpstr>Cinq axes</vt:lpstr>
      <vt:lpstr>Recommandations - Engagement</vt:lpstr>
      <vt:lpstr>Recommandations - Gouvernance</vt:lpstr>
      <vt:lpstr>Recommandations - Organisation</vt:lpstr>
      <vt:lpstr>Recommandations - Services</vt:lpstr>
      <vt:lpstr>Recommandations - Infrastructure et système d’information</vt:lpstr>
      <vt:lpstr>Recommandations</vt:lpstr>
      <vt:lpstr>Recommandations: E-people.tn</vt:lpstr>
      <vt:lpstr>Recommandations: Legislation.tn</vt:lpstr>
      <vt:lpstr>Recommandations:  E-participation.tn</vt:lpstr>
      <vt:lpstr>Recommandations: Architecture Générale</vt:lpstr>
      <vt:lpstr>Évolution de la stratégie  d’e-Participation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project and teaching</dc:title>
  <dc:creator>Gianluigi Viscusi</dc:creator>
  <cp:lastModifiedBy>Khalil Charfi</cp:lastModifiedBy>
  <cp:revision>150</cp:revision>
  <cp:lastPrinted>2020-01-15T06:56:02Z</cp:lastPrinted>
  <dcterms:created xsi:type="dcterms:W3CDTF">2017-10-02T15:16:11Z</dcterms:created>
  <dcterms:modified xsi:type="dcterms:W3CDTF">2020-01-15T09:01:28Z</dcterms:modified>
</cp:coreProperties>
</file>